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</p:sldIdLst>
  <p:sldSz cy="6858000" cx="9144000"/>
  <p:notesSz cx="6858000" cy="9144000"/>
  <p:embeddedFontLst>
    <p:embeddedFont>
      <p:font typeface="Bitter Medium"/>
      <p:regular r:id="rId54"/>
      <p:bold r:id="rId55"/>
      <p:italic r:id="rId56"/>
      <p:boldItalic r:id="rId5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58" roundtripDataSignature="AMtx7mgMIozWZKT8HgkoPh4km6qdvBNp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font" Target="fonts/BitterMedium-bold.fntdata"/><Relationship Id="rId10" Type="http://schemas.openxmlformats.org/officeDocument/2006/relationships/slide" Target="slides/slide6.xml"/><Relationship Id="rId54" Type="http://schemas.openxmlformats.org/officeDocument/2006/relationships/font" Target="fonts/BitterMedium-regular.fntdata"/><Relationship Id="rId13" Type="http://schemas.openxmlformats.org/officeDocument/2006/relationships/slide" Target="slides/slide9.xml"/><Relationship Id="rId57" Type="http://schemas.openxmlformats.org/officeDocument/2006/relationships/font" Target="fonts/BitterMedium-boldItalic.fntdata"/><Relationship Id="rId12" Type="http://schemas.openxmlformats.org/officeDocument/2006/relationships/slide" Target="slides/slide8.xml"/><Relationship Id="rId56" Type="http://schemas.openxmlformats.org/officeDocument/2006/relationships/font" Target="fonts/BitterMedium-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8" Type="http://customschemas.google.com/relationships/presentationmetadata" Target="meta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a-DK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02745f4864_0_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102745f4864_0_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2745f4864_0_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102745f4864_0_3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02745f4864_0_4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102745f4864_0_4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02745f4864_0_5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102745f4864_0_5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02745f4864_0_6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102745f4864_0_6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02745f4864_0_6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102745f4864_0_6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02745f4864_0_7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g102745f4864_0_7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02745f4864_0_8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102745f4864_0_8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02745f4864_0_9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g102745f4864_0_9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02745f4864_0_10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g102745f4864_0_10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3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02745f4864_0_1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g102745f4864_0_1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102745f4864_0_1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g102745f4864_0_1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02745f4864_0_13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g102745f4864_0_1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102745f4864_0_14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g102745f4864_0_14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3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102745f4864_0_15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g102745f4864_0_15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4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102745f4864_0_15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g102745f4864_0_15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4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102745f4864_0_16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g102745f4864_0_16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4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4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102745f4864_0_17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g102745f4864_0_17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4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102745f4864_0_18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g102745f4864_0_18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4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102745f4864_0_19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g102745f4864_0_19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2745f486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102745f4864_0_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02745f4864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102745f4864_0_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Relationship Id="rId3" Type="http://schemas.openxmlformats.org/officeDocument/2006/relationships/image" Target="../media/image1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rside">
  <p:cSld name="Fors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51"/>
          <p:cNvPicPr preferRelativeResize="0"/>
          <p:nvPr/>
        </p:nvPicPr>
        <p:blipFill rotWithShape="1">
          <a:blip r:embed="rId2">
            <a:alphaModFix/>
          </a:blip>
          <a:srcRect b="0" l="14988" r="0" t="16776"/>
          <a:stretch/>
        </p:blipFill>
        <p:spPr>
          <a:xfrm>
            <a:off x="0" y="0"/>
            <a:ext cx="8633593" cy="674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82176" y="5919852"/>
            <a:ext cx="1870291" cy="66515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51"/>
          <p:cNvSpPr txBox="1"/>
          <p:nvPr>
            <p:ph idx="1" type="subTitle"/>
          </p:nvPr>
        </p:nvSpPr>
        <p:spPr>
          <a:xfrm>
            <a:off x="1143000" y="3876566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1"/>
          <p:cNvSpPr txBox="1"/>
          <p:nvPr/>
        </p:nvSpPr>
        <p:spPr>
          <a:xfrm>
            <a:off x="2286000" y="852544"/>
            <a:ext cx="45720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4. oktober 2021</a:t>
            </a:r>
            <a:endParaRPr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51"/>
          <p:cNvSpPr txBox="1"/>
          <p:nvPr>
            <p:ph type="title"/>
          </p:nvPr>
        </p:nvSpPr>
        <p:spPr>
          <a:xfrm>
            <a:off x="628649" y="1775575"/>
            <a:ext cx="7886701" cy="1837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Font typeface="Bitter Medium"/>
              <a:buNone/>
              <a:defRPr sz="7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g tekst">
  <p:cSld name="Rubrik og teks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" name="Google Shape;22;p52"/>
          <p:cNvPicPr preferRelativeResize="0"/>
          <p:nvPr/>
        </p:nvPicPr>
        <p:blipFill rotWithShape="1">
          <a:blip r:embed="rId2">
            <a:alphaModFix/>
          </a:blip>
          <a:srcRect b="13383" l="11711" r="0" t="17479"/>
          <a:stretch/>
        </p:blipFill>
        <p:spPr>
          <a:xfrm>
            <a:off x="-1" y="0"/>
            <a:ext cx="834835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2"/>
          <p:cNvSpPr txBox="1"/>
          <p:nvPr>
            <p:ph idx="1" type="body"/>
          </p:nvPr>
        </p:nvSpPr>
        <p:spPr>
          <a:xfrm>
            <a:off x="628650" y="1891529"/>
            <a:ext cx="7886700" cy="41924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2"/>
          <p:cNvSpPr txBox="1"/>
          <p:nvPr/>
        </p:nvSpPr>
        <p:spPr>
          <a:xfrm>
            <a:off x="5017919" y="6364421"/>
            <a:ext cx="344458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Psykiatrifonden.dk</a:t>
            </a:r>
            <a:endParaRPr sz="1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" name="Google Shape;25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78982" y="6347945"/>
            <a:ext cx="316445" cy="29484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2"/>
          <p:cNvSpPr txBox="1"/>
          <p:nvPr/>
        </p:nvSpPr>
        <p:spPr>
          <a:xfrm>
            <a:off x="348573" y="6293709"/>
            <a:ext cx="196884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52"/>
          <p:cNvSpPr txBox="1"/>
          <p:nvPr>
            <p:ph type="title"/>
          </p:nvPr>
        </p:nvSpPr>
        <p:spPr>
          <a:xfrm>
            <a:off x="628649" y="593124"/>
            <a:ext cx="7886701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lsides billede 1">
  <p:cSld name="Helsides billede 1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" name="Google Shape;30;p53"/>
          <p:cNvPicPr preferRelativeResize="0"/>
          <p:nvPr/>
        </p:nvPicPr>
        <p:blipFill rotWithShape="1">
          <a:blip r:embed="rId2">
            <a:alphaModFix/>
          </a:blip>
          <a:srcRect b="2828" l="5264" r="3274" t="11158"/>
          <a:stretch/>
        </p:blipFill>
        <p:spPr>
          <a:xfrm>
            <a:off x="-4762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53"/>
          <p:cNvSpPr txBox="1"/>
          <p:nvPr>
            <p:ph idx="1" type="body"/>
          </p:nvPr>
        </p:nvSpPr>
        <p:spPr>
          <a:xfrm>
            <a:off x="623888" y="5648672"/>
            <a:ext cx="7886700" cy="529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F8F8F"/>
              </a:buClr>
              <a:buSzPts val="2000"/>
              <a:buNone/>
              <a:defRPr sz="2000">
                <a:solidFill>
                  <a:srgbClr val="8F8F8F"/>
                </a:solidFill>
              </a:defRPr>
            </a:lvl2pPr>
            <a:lvl3pPr indent="-228600" lvl="2" marL="13716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F8F8F"/>
              </a:buClr>
              <a:buSzPts val="1800"/>
              <a:buNone/>
              <a:defRPr sz="1800">
                <a:solidFill>
                  <a:srgbClr val="8F8F8F"/>
                </a:solidFill>
              </a:defRPr>
            </a:lvl3pPr>
            <a:lvl4pPr indent="-228600" lvl="3" marL="18288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F8F8F"/>
              </a:buClr>
              <a:buSzPts val="1600"/>
              <a:buNone/>
              <a:defRPr sz="1600">
                <a:solidFill>
                  <a:srgbClr val="8F8F8F"/>
                </a:solidFill>
              </a:defRPr>
            </a:lvl4pPr>
            <a:lvl5pPr indent="-228600" lvl="4" marL="2286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F8F8F"/>
              </a:buClr>
              <a:buSzPts val="1600"/>
              <a:buNone/>
              <a:defRPr sz="1600">
                <a:solidFill>
                  <a:srgbClr val="8F8F8F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8F8F"/>
              </a:buClr>
              <a:buSzPts val="1600"/>
              <a:buNone/>
              <a:defRPr sz="1600">
                <a:solidFill>
                  <a:srgbClr val="8F8F8F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8F8F"/>
              </a:buClr>
              <a:buSzPts val="1600"/>
              <a:buNone/>
              <a:defRPr sz="1600">
                <a:solidFill>
                  <a:srgbClr val="8F8F8F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8F8F"/>
              </a:buClr>
              <a:buSzPts val="1600"/>
              <a:buNone/>
              <a:defRPr sz="1600">
                <a:solidFill>
                  <a:srgbClr val="8F8F8F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8F8F"/>
              </a:buClr>
              <a:buSzPts val="1600"/>
              <a:buNone/>
              <a:defRPr sz="1600">
                <a:solidFill>
                  <a:srgbClr val="8F8F8F"/>
                </a:solidFill>
              </a:defRPr>
            </a:lvl9pPr>
          </a:lstStyle>
          <a:p/>
        </p:txBody>
      </p:sp>
      <p:sp>
        <p:nvSpPr>
          <p:cNvPr id="32" name="Google Shape;32;p53"/>
          <p:cNvSpPr txBox="1"/>
          <p:nvPr/>
        </p:nvSpPr>
        <p:spPr>
          <a:xfrm>
            <a:off x="5017919" y="6364421"/>
            <a:ext cx="344458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Psykiatrifonden.dk</a:t>
            </a:r>
            <a:endParaRPr sz="1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78982" y="6347945"/>
            <a:ext cx="316445" cy="294849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3"/>
          <p:cNvSpPr/>
          <p:nvPr>
            <p:ph idx="2" type="pic"/>
          </p:nvPr>
        </p:nvSpPr>
        <p:spPr>
          <a:xfrm>
            <a:off x="831556" y="1581665"/>
            <a:ext cx="7480888" cy="3972399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53"/>
          <p:cNvSpPr txBox="1"/>
          <p:nvPr/>
        </p:nvSpPr>
        <p:spPr>
          <a:xfrm>
            <a:off x="348573" y="6293709"/>
            <a:ext cx="196884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3"/>
          <p:cNvSpPr txBox="1"/>
          <p:nvPr>
            <p:ph type="title"/>
          </p:nvPr>
        </p:nvSpPr>
        <p:spPr>
          <a:xfrm>
            <a:off x="628649" y="593124"/>
            <a:ext cx="7881939" cy="913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lede og tekst">
  <p:cSld name="Billede og teks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4"/>
          <p:cNvSpPr txBox="1"/>
          <p:nvPr>
            <p:ph type="title"/>
          </p:nvPr>
        </p:nvSpPr>
        <p:spPr>
          <a:xfrm>
            <a:off x="628649" y="593124"/>
            <a:ext cx="7886701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4"/>
          <p:cNvSpPr txBox="1"/>
          <p:nvPr>
            <p:ph idx="1" type="body"/>
          </p:nvPr>
        </p:nvSpPr>
        <p:spPr>
          <a:xfrm>
            <a:off x="4342341" y="1963357"/>
            <a:ext cx="4173009" cy="38525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54"/>
          <p:cNvSpPr txBox="1"/>
          <p:nvPr/>
        </p:nvSpPr>
        <p:spPr>
          <a:xfrm>
            <a:off x="5017919" y="6364421"/>
            <a:ext cx="344458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Psykiatrifonden.dk</a:t>
            </a:r>
            <a:endParaRPr sz="1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" name="Google Shape;41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478982" y="6347945"/>
            <a:ext cx="316445" cy="294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6773" y="1785296"/>
            <a:ext cx="3699249" cy="437283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4"/>
          <p:cNvSpPr/>
          <p:nvPr>
            <p:ph idx="2" type="pic"/>
          </p:nvPr>
        </p:nvSpPr>
        <p:spPr>
          <a:xfrm>
            <a:off x="870236" y="1963357"/>
            <a:ext cx="3108642" cy="3724812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n titel">
  <p:cSld name="Kun titel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" name="Google Shape;46;p55"/>
          <p:cNvPicPr preferRelativeResize="0"/>
          <p:nvPr/>
        </p:nvPicPr>
        <p:blipFill rotWithShape="1">
          <a:blip r:embed="rId2">
            <a:alphaModFix/>
          </a:blip>
          <a:srcRect b="13383" l="11711" r="0" t="17479"/>
          <a:stretch/>
        </p:blipFill>
        <p:spPr>
          <a:xfrm>
            <a:off x="-1" y="0"/>
            <a:ext cx="834835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55"/>
          <p:cNvSpPr txBox="1"/>
          <p:nvPr/>
        </p:nvSpPr>
        <p:spPr>
          <a:xfrm>
            <a:off x="361157" y="1178632"/>
            <a:ext cx="8421687" cy="1022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Bitter Medium"/>
              <a:buNone/>
            </a:pPr>
            <a:r>
              <a:rPr b="0" i="0" lang="da-DK" sz="6000" u="none" cap="none" strike="noStrike">
                <a:solidFill>
                  <a:schemeClr val="dk1"/>
                </a:solidFill>
                <a:latin typeface="Bitter Medium"/>
                <a:ea typeface="Bitter Medium"/>
                <a:cs typeface="Bitter Medium"/>
                <a:sym typeface="Bitter Medium"/>
              </a:rPr>
              <a:t>Tak for i dag</a:t>
            </a:r>
            <a:endParaRPr/>
          </a:p>
        </p:txBody>
      </p:sp>
      <p:pic>
        <p:nvPicPr>
          <p:cNvPr id="48" name="Google Shape;48;p55"/>
          <p:cNvPicPr preferRelativeResize="0"/>
          <p:nvPr/>
        </p:nvPicPr>
        <p:blipFill rotWithShape="1">
          <a:blip r:embed="rId3">
            <a:alphaModFix/>
          </a:blip>
          <a:srcRect b="83404" l="9253" r="-2334" t="-2079"/>
          <a:stretch/>
        </p:blipFill>
        <p:spPr>
          <a:xfrm flipH="1" rot="10647786">
            <a:off x="2853234" y="1756647"/>
            <a:ext cx="3611125" cy="349666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55"/>
          <p:cNvSpPr txBox="1"/>
          <p:nvPr/>
        </p:nvSpPr>
        <p:spPr>
          <a:xfrm>
            <a:off x="5017919" y="6364421"/>
            <a:ext cx="344458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Psykiatrifonden.dk</a:t>
            </a:r>
            <a:endParaRPr sz="1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" name="Google Shape;50;p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8982" y="6347945"/>
            <a:ext cx="316445" cy="294849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55"/>
          <p:cNvSpPr txBox="1"/>
          <p:nvPr>
            <p:ph idx="1" type="body"/>
          </p:nvPr>
        </p:nvSpPr>
        <p:spPr>
          <a:xfrm>
            <a:off x="996779" y="2489285"/>
            <a:ext cx="7150442" cy="3548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1pPr>
            <a:lvl2pPr indent="-228600" lvl="1" marL="9144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indent="-228600" lvl="2" marL="13716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55"/>
          <p:cNvSpPr txBox="1"/>
          <p:nvPr/>
        </p:nvSpPr>
        <p:spPr>
          <a:xfrm>
            <a:off x="348573" y="6293709"/>
            <a:ext cx="196884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0"/>
          <p:cNvSpPr txBox="1"/>
          <p:nvPr>
            <p:ph type="title"/>
          </p:nvPr>
        </p:nvSpPr>
        <p:spPr>
          <a:xfrm>
            <a:off x="628649" y="593124"/>
            <a:ext cx="7886701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  <a:defRPr b="0" i="0" sz="4400" u="none" cap="none" strike="noStrike">
                <a:solidFill>
                  <a:schemeClr val="dk2"/>
                </a:solidFill>
                <a:latin typeface="Bitter Medium"/>
                <a:ea typeface="Bitter Medium"/>
                <a:cs typeface="Bitter Medium"/>
                <a:sym typeface="Bitter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0"/>
          <p:cNvSpPr txBox="1"/>
          <p:nvPr/>
        </p:nvSpPr>
        <p:spPr>
          <a:xfrm>
            <a:off x="348573" y="6293709"/>
            <a:ext cx="196884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a-DK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/>
          <p:nvPr>
            <p:ph type="title"/>
          </p:nvPr>
        </p:nvSpPr>
        <p:spPr>
          <a:xfrm>
            <a:off x="628649" y="1775575"/>
            <a:ext cx="7886701" cy="1837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Bitter Medium"/>
              <a:buNone/>
            </a:pPr>
            <a:r>
              <a:rPr lang="da-DK"/>
              <a:t>På sporet af styrkerne</a:t>
            </a:r>
            <a:endParaRPr/>
          </a:p>
        </p:txBody>
      </p:sp>
      <p:pic>
        <p:nvPicPr>
          <p:cNvPr id="58" name="Google Shape;58;p1"/>
          <p:cNvPicPr preferRelativeResize="0"/>
          <p:nvPr/>
        </p:nvPicPr>
        <p:blipFill rotWithShape="1">
          <a:blip r:embed="rId3">
            <a:alphaModFix/>
          </a:blip>
          <a:srcRect b="83404" l="9253" r="-2334" t="-2079"/>
          <a:stretch/>
        </p:blipFill>
        <p:spPr>
          <a:xfrm flipH="1" rot="10647786">
            <a:off x="1524211" y="2443389"/>
            <a:ext cx="5178220" cy="5014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59" name="Google Shape;5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7834" y="3593488"/>
            <a:ext cx="5952565" cy="1597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"/>
          <p:cNvSpPr txBox="1"/>
          <p:nvPr>
            <p:ph idx="1" type="body"/>
          </p:nvPr>
        </p:nvSpPr>
        <p:spPr>
          <a:xfrm>
            <a:off x="1328663" y="2369916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Opfindsomhed og kreativitet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Mening i livet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Værdsættelse af skønhed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Nysgerrighed </a:t>
            </a:r>
            <a:endParaRPr/>
          </a:p>
        </p:txBody>
      </p:sp>
      <p:sp>
        <p:nvSpPr>
          <p:cNvPr id="129" name="Google Shape;129;p10"/>
          <p:cNvSpPr txBox="1"/>
          <p:nvPr>
            <p:ph type="title"/>
          </p:nvPr>
        </p:nvSpPr>
        <p:spPr>
          <a:xfrm>
            <a:off x="521840" y="858222"/>
            <a:ext cx="6944735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5) Du er i et naturområde uden signal, og du er begyndt at kede dig.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her?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34" name="Google Shape;134;g102745f4864_0_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g102745f4864_0_24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136" name="Google Shape;136;g102745f4864_0_24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102745f4864_0_24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102745f4864_0_24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139" name="Google Shape;139;g102745f4864_0_24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2"/>
          <p:cNvSpPr txBox="1"/>
          <p:nvPr>
            <p:ph idx="1" type="body"/>
          </p:nvPr>
        </p:nvSpPr>
        <p:spPr>
          <a:xfrm>
            <a:off x="1263349" y="2278980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Retfærdighed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Selvkontrol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Beskedenhed &amp; ydmyghed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Tilgivelse</a:t>
            </a:r>
            <a:endParaRPr/>
          </a:p>
        </p:txBody>
      </p:sp>
      <p:sp>
        <p:nvSpPr>
          <p:cNvPr id="145" name="Google Shape;145;p12"/>
          <p:cNvSpPr txBox="1"/>
          <p:nvPr>
            <p:ph type="title"/>
          </p:nvPr>
        </p:nvSpPr>
        <p:spPr>
          <a:xfrm>
            <a:off x="456526" y="802239"/>
            <a:ext cx="6944735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6) Der er kage til alle i dansktimen, men du bliver sprunget over i køen.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her?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0" name="Google Shape;150;g102745f4864_0_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g102745f4864_0_33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152" name="Google Shape;152;g102745f4864_0_33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102745f4864_0_33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102745f4864_0_33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155" name="Google Shape;155;g102745f4864_0_33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"/>
          <p:cNvSpPr txBox="1"/>
          <p:nvPr>
            <p:ph idx="1" type="body"/>
          </p:nvPr>
        </p:nvSpPr>
        <p:spPr>
          <a:xfrm>
            <a:off x="1155773" y="2668496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Kærlighed &amp; nærhed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Ærlighed &amp; oprigtighed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Venlighed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Tilgivelse</a:t>
            </a:r>
            <a:endParaRPr/>
          </a:p>
        </p:txBody>
      </p:sp>
      <p:sp>
        <p:nvSpPr>
          <p:cNvPr id="161" name="Google Shape;161;p14"/>
          <p:cNvSpPr txBox="1"/>
          <p:nvPr>
            <p:ph type="title"/>
          </p:nvPr>
        </p:nvSpPr>
        <p:spPr>
          <a:xfrm>
            <a:off x="348950" y="1044835"/>
            <a:ext cx="6944735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7)  Din ven/veninde kommer meget for sent til en aftale, I har lavet.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66" name="Google Shape;166;g102745f4864_0_4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g102745f4864_0_42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168" name="Google Shape;168;g102745f4864_0_42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102745f4864_0_42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102745f4864_0_42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171" name="Google Shape;171;g102745f4864_0_42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6"/>
          <p:cNvSpPr txBox="1"/>
          <p:nvPr>
            <p:ph idx="1" type="body"/>
          </p:nvPr>
        </p:nvSpPr>
        <p:spPr>
          <a:xfrm>
            <a:off x="935915" y="2668496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Retfærdighed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Mod &amp; tapperhed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Nysgerrighed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Opfindsomhed &amp; kreativitet </a:t>
            </a:r>
            <a:endParaRPr/>
          </a:p>
        </p:txBody>
      </p:sp>
      <p:sp>
        <p:nvSpPr>
          <p:cNvPr id="177" name="Google Shape;177;p16"/>
          <p:cNvSpPr txBox="1"/>
          <p:nvPr>
            <p:ph type="title"/>
          </p:nvPr>
        </p:nvSpPr>
        <p:spPr>
          <a:xfrm>
            <a:off x="129092" y="1204010"/>
            <a:ext cx="6944735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8) Du ser en fra din klasse blive skubbet af nogle elever fra skolen.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82" name="Google Shape;182;g102745f4864_0_5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g102745f4864_0_51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184" name="Google Shape;184;g102745f4864_0_51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102745f4864_0_51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102745f4864_0_51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187" name="Google Shape;187;g102745f4864_0_51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"/>
          <p:cNvSpPr txBox="1"/>
          <p:nvPr>
            <p:ph idx="1" type="body"/>
          </p:nvPr>
        </p:nvSpPr>
        <p:spPr>
          <a:xfrm>
            <a:off x="1048698" y="2855109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Opfindsomhed &amp; kreativitet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Begejstring &amp; engagement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Lederevner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Samarbejde &amp; loyalitet</a:t>
            </a:r>
            <a:endParaRPr/>
          </a:p>
        </p:txBody>
      </p:sp>
      <p:sp>
        <p:nvSpPr>
          <p:cNvPr id="193" name="Google Shape;193;p18"/>
          <p:cNvSpPr txBox="1"/>
          <p:nvPr>
            <p:ph type="title"/>
          </p:nvPr>
        </p:nvSpPr>
        <p:spPr>
          <a:xfrm>
            <a:off x="153461" y="1204010"/>
            <a:ext cx="7121563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9) Du skal arrangere en sommerfest for klassen.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98" name="Google Shape;198;g102745f4864_0_6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g102745f4864_0_60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200" name="Google Shape;200;g102745f4864_0_60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g102745f4864_0_60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g102745f4864_0_60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203" name="Google Shape;203;g102745f4864_0_60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"/>
          <p:cNvSpPr txBox="1"/>
          <p:nvPr>
            <p:ph idx="1" type="body"/>
          </p:nvPr>
        </p:nvSpPr>
        <p:spPr>
          <a:xfrm>
            <a:off x="2621840" y="2838203"/>
            <a:ext cx="3900320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Glæde &amp; humor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Venlighed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Social forståelse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Nysgerrighed </a:t>
            </a:r>
            <a:endParaRPr/>
          </a:p>
        </p:txBody>
      </p:sp>
      <p:sp>
        <p:nvSpPr>
          <p:cNvPr id="65" name="Google Shape;65;p2"/>
          <p:cNvSpPr txBox="1"/>
          <p:nvPr>
            <p:ph type="title"/>
          </p:nvPr>
        </p:nvSpPr>
        <p:spPr>
          <a:xfrm>
            <a:off x="1169557" y="1120248"/>
            <a:ext cx="6804885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1) Der er kommet en ny elev i klassen.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 Hvilken styrke kan bruges for at give den nye elev en god velkomst?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"/>
          <p:cNvSpPr txBox="1"/>
          <p:nvPr>
            <p:ph idx="1" type="body"/>
          </p:nvPr>
        </p:nvSpPr>
        <p:spPr>
          <a:xfrm>
            <a:off x="992054" y="2565305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Lyst til at lære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Åbenhed &amp; kritisk tænkning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Mod &amp; tapperhed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Optimisme &amp; håb </a:t>
            </a:r>
            <a:endParaRPr/>
          </a:p>
        </p:txBody>
      </p:sp>
      <p:sp>
        <p:nvSpPr>
          <p:cNvPr id="209" name="Google Shape;209;p20"/>
          <p:cNvSpPr txBox="1"/>
          <p:nvPr>
            <p:ph type="title"/>
          </p:nvPr>
        </p:nvSpPr>
        <p:spPr>
          <a:xfrm>
            <a:off x="391884" y="1212786"/>
            <a:ext cx="6531429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10) Du skal fremlægge et projekt alene for din klasse.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214" name="Google Shape;214;g102745f4864_0_6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g102745f4864_0_69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216" name="Google Shape;216;g102745f4864_0_69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g102745f4864_0_69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g102745f4864_0_69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219" name="Google Shape;219;g102745f4864_0_69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2"/>
          <p:cNvSpPr txBox="1"/>
          <p:nvPr>
            <p:ph idx="1" type="body"/>
          </p:nvPr>
        </p:nvSpPr>
        <p:spPr>
          <a:xfrm>
            <a:off x="1174935" y="2743141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Visdom &amp; perspektiv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Åbenhed &amp; kritisk tænkning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Nysgerrighed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Ærlighed &amp; oprigtighed </a:t>
            </a:r>
            <a:endParaRPr/>
          </a:p>
        </p:txBody>
      </p:sp>
      <p:sp>
        <p:nvSpPr>
          <p:cNvPr id="225" name="Google Shape;225;p22"/>
          <p:cNvSpPr txBox="1"/>
          <p:nvPr>
            <p:ph type="title"/>
          </p:nvPr>
        </p:nvSpPr>
        <p:spPr>
          <a:xfrm>
            <a:off x="279698" y="1138141"/>
            <a:ext cx="7121563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11) Du overhører en klassekammerat sige noget dårligt om dig.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230" name="Google Shape;230;g102745f4864_0_7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g102745f4864_0_78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232" name="Google Shape;232;g102745f4864_0_78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g102745f4864_0_78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g102745f4864_0_78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235" name="Google Shape;235;g102745f4864_0_78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4"/>
          <p:cNvSpPr txBox="1"/>
          <p:nvPr>
            <p:ph idx="1" type="body"/>
          </p:nvPr>
        </p:nvSpPr>
        <p:spPr>
          <a:xfrm>
            <a:off x="1253971" y="2687157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Social forståelse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Beskedenhed &amp; ydmyghed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Kærlighed &amp; nærhed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Visdom &amp; perspektiv</a:t>
            </a:r>
            <a:endParaRPr/>
          </a:p>
        </p:txBody>
      </p:sp>
      <p:sp>
        <p:nvSpPr>
          <p:cNvPr id="241" name="Google Shape;241;p24"/>
          <p:cNvSpPr txBox="1"/>
          <p:nvPr>
            <p:ph type="title"/>
          </p:nvPr>
        </p:nvSpPr>
        <p:spPr>
          <a:xfrm>
            <a:off x="358734" y="1204010"/>
            <a:ext cx="7121563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12) Din ven kommer ind klassen og sætter sig alene ved et bord, uden at kigge op.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246" name="Google Shape;246;g102745f4864_0_8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g102745f4864_0_87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248" name="Google Shape;248;g102745f4864_0_87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g102745f4864_0_87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g102745f4864_0_87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251" name="Google Shape;251;g102745f4864_0_87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6"/>
          <p:cNvSpPr txBox="1"/>
          <p:nvPr>
            <p:ph idx="1" type="body"/>
          </p:nvPr>
        </p:nvSpPr>
        <p:spPr>
          <a:xfrm>
            <a:off x="1174935" y="2985737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Taknemmelighed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Ærlighed &amp; oprigtighed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Retfærdighed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Åbenhed &amp; kritisk tænkning</a:t>
            </a:r>
            <a:endParaRPr/>
          </a:p>
        </p:txBody>
      </p:sp>
      <p:sp>
        <p:nvSpPr>
          <p:cNvPr id="257" name="Google Shape;257;p26"/>
          <p:cNvSpPr txBox="1"/>
          <p:nvPr>
            <p:ph type="title"/>
          </p:nvPr>
        </p:nvSpPr>
        <p:spPr>
          <a:xfrm>
            <a:off x="279698" y="1334083"/>
            <a:ext cx="7121563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13) Du har fået en invitation til noget spændende, men har en anden aftale.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bruge?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262" name="Google Shape;262;g102745f4864_0_9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g102745f4864_0_96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264" name="Google Shape;264;g102745f4864_0_96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g102745f4864_0_96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g102745f4864_0_96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267" name="Google Shape;267;g102745f4864_0_96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8"/>
          <p:cNvSpPr txBox="1"/>
          <p:nvPr>
            <p:ph idx="1" type="body"/>
          </p:nvPr>
        </p:nvSpPr>
        <p:spPr>
          <a:xfrm>
            <a:off x="1431253" y="3181680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Glæde &amp; humor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Grundighed &amp; vedholdenhed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Begejstring &amp; engagement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Tilgivelse</a:t>
            </a:r>
            <a:endParaRPr/>
          </a:p>
        </p:txBody>
      </p:sp>
      <p:sp>
        <p:nvSpPr>
          <p:cNvPr id="273" name="Google Shape;273;p28"/>
          <p:cNvSpPr txBox="1"/>
          <p:nvPr>
            <p:ph type="title"/>
          </p:nvPr>
        </p:nvSpPr>
        <p:spPr>
          <a:xfrm>
            <a:off x="536016" y="1511366"/>
            <a:ext cx="7121563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14) I skal samarbejde med parallelklassen om en opgave.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I bruge nu?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278" name="Google Shape;278;g102745f4864_0_10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g102745f4864_0_105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280" name="Google Shape;280;g102745f4864_0_105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g102745f4864_0_105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g102745f4864_0_105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283" name="Google Shape;283;g102745f4864_0_105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70" name="Google Shape;70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5" r="17639" t="12158"/>
          <a:stretch/>
        </p:blipFill>
        <p:spPr>
          <a:xfrm>
            <a:off x="2223025" y="1517080"/>
            <a:ext cx="3939545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3"/>
          <p:cNvSpPr txBox="1"/>
          <p:nvPr>
            <p:ph type="title"/>
          </p:nvPr>
        </p:nvSpPr>
        <p:spPr>
          <a:xfrm>
            <a:off x="404869" y="662482"/>
            <a:ext cx="7886701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72" name="Google Shape;72;p3"/>
          <p:cNvSpPr/>
          <p:nvPr/>
        </p:nvSpPr>
        <p:spPr>
          <a:xfrm rot="2864905">
            <a:off x="4672963" y="3258230"/>
            <a:ext cx="724663" cy="64354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3"/>
          <p:cNvSpPr/>
          <p:nvPr/>
        </p:nvSpPr>
        <p:spPr>
          <a:xfrm rot="-2515627">
            <a:off x="3024576" y="2983752"/>
            <a:ext cx="724663" cy="64354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3"/>
          <p:cNvSpPr/>
          <p:nvPr/>
        </p:nvSpPr>
        <p:spPr>
          <a:xfrm rot="2482036">
            <a:off x="3762619" y="2195877"/>
            <a:ext cx="975360" cy="899572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75" name="Google Shape;75;p3"/>
          <p:cNvPicPr preferRelativeResize="0"/>
          <p:nvPr/>
        </p:nvPicPr>
        <p:blipFill rotWithShape="1">
          <a:blip r:embed="rId4">
            <a:alphaModFix/>
          </a:blip>
          <a:srcRect b="22492" l="17432" r="18940" t="16332"/>
          <a:stretch/>
        </p:blipFill>
        <p:spPr>
          <a:xfrm>
            <a:off x="2377440" y="1802982"/>
            <a:ext cx="3694176" cy="3835873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0"/>
          <p:cNvSpPr txBox="1"/>
          <p:nvPr>
            <p:ph idx="1" type="body"/>
          </p:nvPr>
        </p:nvSpPr>
        <p:spPr>
          <a:xfrm>
            <a:off x="1174935" y="3153688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Mening i livet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Beskedenhed &amp; ydmyghed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Lyst til at lære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Visdom &amp; perspektiv</a:t>
            </a:r>
            <a:endParaRPr/>
          </a:p>
        </p:txBody>
      </p:sp>
      <p:sp>
        <p:nvSpPr>
          <p:cNvPr id="289" name="Google Shape;289;p30"/>
          <p:cNvSpPr txBox="1"/>
          <p:nvPr>
            <p:ph type="title"/>
          </p:nvPr>
        </p:nvSpPr>
        <p:spPr>
          <a:xfrm>
            <a:off x="279698" y="1343414"/>
            <a:ext cx="7121563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15) Du sidder sammen med din far og hører historier fra hans barndom.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294" name="Google Shape;294;g102745f4864_0_1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g102745f4864_0_114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296" name="Google Shape;296;g102745f4864_0_114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g102745f4864_0_114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g102745f4864_0_114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299" name="Google Shape;299;g102745f4864_0_114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2"/>
          <p:cNvSpPr txBox="1"/>
          <p:nvPr>
            <p:ph idx="1" type="body"/>
          </p:nvPr>
        </p:nvSpPr>
        <p:spPr>
          <a:xfrm>
            <a:off x="1244641" y="3005920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Fornuft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Selvkontrol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Optimisme &amp; håb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Lyst til at lære</a:t>
            </a:r>
            <a:endParaRPr/>
          </a:p>
        </p:txBody>
      </p:sp>
      <p:sp>
        <p:nvSpPr>
          <p:cNvPr id="305" name="Google Shape;305;p32"/>
          <p:cNvSpPr txBox="1"/>
          <p:nvPr>
            <p:ph type="title"/>
          </p:nvPr>
        </p:nvSpPr>
        <p:spPr>
          <a:xfrm>
            <a:off x="349404" y="1399398"/>
            <a:ext cx="7121563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16) Du skal tidligt op og burde gå i seng, men du ser en spændende film.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310" name="Google Shape;310;g102745f4864_0_1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g102745f4864_0_123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312" name="Google Shape;312;g102745f4864_0_123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g102745f4864_0_123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102745f4864_0_123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315" name="Google Shape;315;g102745f4864_0_123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4"/>
          <p:cNvSpPr txBox="1"/>
          <p:nvPr>
            <p:ph idx="1" type="body"/>
          </p:nvPr>
        </p:nvSpPr>
        <p:spPr>
          <a:xfrm>
            <a:off x="1263301" y="2976405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Glæde &amp; humor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Retfærdighed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Fornuft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Venlighed</a:t>
            </a:r>
            <a:endParaRPr/>
          </a:p>
        </p:txBody>
      </p:sp>
      <p:sp>
        <p:nvSpPr>
          <p:cNvPr id="321" name="Google Shape;321;p34"/>
          <p:cNvSpPr txBox="1"/>
          <p:nvPr>
            <p:ph type="title"/>
          </p:nvPr>
        </p:nvSpPr>
        <p:spPr>
          <a:xfrm>
            <a:off x="368064" y="1362075"/>
            <a:ext cx="7121563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17) I har idræt og skal spille basket, og mange har ikke prøvet det før.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326" name="Google Shape;326;g102745f4864_0_1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g102745f4864_0_132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328" name="Google Shape;328;g102745f4864_0_132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g102745f4864_0_132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g102745f4864_0_132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331" name="Google Shape;331;g102745f4864_0_132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6"/>
          <p:cNvSpPr txBox="1"/>
          <p:nvPr>
            <p:ph idx="1" type="body"/>
          </p:nvPr>
        </p:nvSpPr>
        <p:spPr>
          <a:xfrm>
            <a:off x="1459245" y="3071234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Visdom &amp; perspektiv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Ærlighed &amp; oprigtighed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Social forståelse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Samarbejde &amp; loyalitet</a:t>
            </a:r>
            <a:endParaRPr/>
          </a:p>
        </p:txBody>
      </p:sp>
      <p:sp>
        <p:nvSpPr>
          <p:cNvPr id="337" name="Google Shape;337;p36"/>
          <p:cNvSpPr txBox="1"/>
          <p:nvPr>
            <p:ph type="title"/>
          </p:nvPr>
        </p:nvSpPr>
        <p:spPr>
          <a:xfrm>
            <a:off x="564008" y="1334084"/>
            <a:ext cx="7121563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18) Dine to bedste venner er blevet uvenner i går i skolen.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342" name="Google Shape;342;g102745f4864_0_14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g102745f4864_0_141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344" name="Google Shape;344;g102745f4864_0_141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g102745f4864_0_141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g102745f4864_0_141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347" name="Google Shape;347;g102745f4864_0_141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8"/>
          <p:cNvSpPr txBox="1"/>
          <p:nvPr>
            <p:ph idx="1" type="body"/>
          </p:nvPr>
        </p:nvSpPr>
        <p:spPr>
          <a:xfrm>
            <a:off x="1309955" y="3041720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Nysgerrighed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Kærlighed &amp; nærhed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Fornuft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Lederevner</a:t>
            </a:r>
            <a:endParaRPr/>
          </a:p>
        </p:txBody>
      </p:sp>
      <p:sp>
        <p:nvSpPr>
          <p:cNvPr id="353" name="Google Shape;353;p38"/>
          <p:cNvSpPr txBox="1"/>
          <p:nvPr>
            <p:ph type="title"/>
          </p:nvPr>
        </p:nvSpPr>
        <p:spPr>
          <a:xfrm>
            <a:off x="414718" y="1511366"/>
            <a:ext cx="7121563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19) En fra din klasse har ikke været i skole i et par dage.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358" name="Google Shape;358;g102745f4864_0_15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g102745f4864_0_150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360" name="Google Shape;360;g102745f4864_0_150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g102745f4864_0_150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g102745f4864_0_150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363" name="Google Shape;363;g102745f4864_0_150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"/>
          <p:cNvSpPr txBox="1"/>
          <p:nvPr>
            <p:ph idx="1" type="body"/>
          </p:nvPr>
        </p:nvSpPr>
        <p:spPr>
          <a:xfrm>
            <a:off x="2285326" y="2332594"/>
            <a:ext cx="4900782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Grundighed &amp; vedholdenhed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 Ærlighed &amp; oprigtighed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Selvkontrol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Retfærdighed</a:t>
            </a:r>
            <a:endParaRPr/>
          </a:p>
        </p:txBody>
      </p:sp>
      <p:sp>
        <p:nvSpPr>
          <p:cNvPr id="81" name="Google Shape;81;p4"/>
          <p:cNvSpPr txBox="1"/>
          <p:nvPr>
            <p:ph type="title"/>
          </p:nvPr>
        </p:nvSpPr>
        <p:spPr>
          <a:xfrm>
            <a:off x="1099632" y="1204010"/>
            <a:ext cx="6944735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2) Din ven har bedt dig om at holde på en hemmelighed. Hvilken styrke kan du bruge nu?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40"/>
          <p:cNvSpPr txBox="1"/>
          <p:nvPr>
            <p:ph idx="1" type="body"/>
          </p:nvPr>
        </p:nvSpPr>
        <p:spPr>
          <a:xfrm>
            <a:off x="1365938" y="3043242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Optimisme &amp; håb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Lyst til at lære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Fornuft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Ærlighed &amp; oprigtighed</a:t>
            </a:r>
            <a:endParaRPr/>
          </a:p>
        </p:txBody>
      </p:sp>
      <p:sp>
        <p:nvSpPr>
          <p:cNvPr id="369" name="Google Shape;369;p40"/>
          <p:cNvSpPr txBox="1"/>
          <p:nvPr>
            <p:ph type="title"/>
          </p:nvPr>
        </p:nvSpPr>
        <p:spPr>
          <a:xfrm>
            <a:off x="470701" y="1362076"/>
            <a:ext cx="7121563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20) I skal have ny lærer i dansk, og du er bekymret for, om du kan lide ham.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bruge?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374" name="Google Shape;374;g102745f4864_0_15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g102745f4864_0_159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376" name="Google Shape;376;g102745f4864_0_159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g102745f4864_0_159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g102745f4864_0_159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379" name="Google Shape;379;g102745f4864_0_159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2"/>
          <p:cNvSpPr txBox="1"/>
          <p:nvPr>
            <p:ph idx="1" type="body"/>
          </p:nvPr>
        </p:nvSpPr>
        <p:spPr>
          <a:xfrm>
            <a:off x="1076689" y="2929753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Åbenhed &amp; kritisk tænkning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Selvkontrol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Tilgivelse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Grundighed &amp; vedholdenhed</a:t>
            </a:r>
            <a:endParaRPr/>
          </a:p>
        </p:txBody>
      </p:sp>
      <p:sp>
        <p:nvSpPr>
          <p:cNvPr id="385" name="Google Shape;385;p42"/>
          <p:cNvSpPr txBox="1"/>
          <p:nvPr>
            <p:ph type="title"/>
          </p:nvPr>
        </p:nvSpPr>
        <p:spPr>
          <a:xfrm>
            <a:off x="181452" y="1204010"/>
            <a:ext cx="7121563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21) Det er sommerferie lige om lidt, og du kan næsten ikke holde ventetiden ud.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390" name="Google Shape;390;g102745f4864_0_16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g102745f4864_0_168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392" name="Google Shape;392;g102745f4864_0_168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g102745f4864_0_168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g102745f4864_0_168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395" name="Google Shape;395;g102745f4864_0_168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44"/>
          <p:cNvSpPr txBox="1"/>
          <p:nvPr>
            <p:ph idx="1" type="body"/>
          </p:nvPr>
        </p:nvSpPr>
        <p:spPr>
          <a:xfrm>
            <a:off x="1347277" y="3201308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Visdom &amp; perspektiv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Selvkontrol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Optimisme &amp; håb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Beskedenhed &amp; ydmyghed </a:t>
            </a:r>
            <a:endParaRPr/>
          </a:p>
        </p:txBody>
      </p:sp>
      <p:sp>
        <p:nvSpPr>
          <p:cNvPr id="401" name="Google Shape;401;p44"/>
          <p:cNvSpPr txBox="1"/>
          <p:nvPr>
            <p:ph type="title"/>
          </p:nvPr>
        </p:nvSpPr>
        <p:spPr>
          <a:xfrm>
            <a:off x="452040" y="1204010"/>
            <a:ext cx="7121563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22) Du har glemt at spise morgenmad, og det er svært at koncentrere sig om andet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end din maves rumlen.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bruger du nu?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406" name="Google Shape;406;g102745f4864_0_17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Google Shape;407;g102745f4864_0_177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408" name="Google Shape;408;g102745f4864_0_177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g102745f4864_0_177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g102745f4864_0_177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411" name="Google Shape;411;g102745f4864_0_177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46"/>
          <p:cNvSpPr txBox="1"/>
          <p:nvPr>
            <p:ph idx="1" type="body"/>
          </p:nvPr>
        </p:nvSpPr>
        <p:spPr>
          <a:xfrm>
            <a:off x="1022133" y="3429000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Social forståelse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Kærlighed &amp; nærhed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Mod &amp; tapperhed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Begejstring &amp; engagement</a:t>
            </a:r>
            <a:endParaRPr/>
          </a:p>
        </p:txBody>
      </p:sp>
      <p:sp>
        <p:nvSpPr>
          <p:cNvPr id="417" name="Google Shape;417;p46"/>
          <p:cNvSpPr txBox="1"/>
          <p:nvPr>
            <p:ph type="title"/>
          </p:nvPr>
        </p:nvSpPr>
        <p:spPr>
          <a:xfrm>
            <a:off x="321412" y="1483373"/>
            <a:ext cx="6732531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23) I skal overnatte i shelter med klassen, men du har bare lyst til at blive hjemme under dynen.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422" name="Google Shape;422;g102745f4864_0_18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g102745f4864_0_186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424" name="Google Shape;424;g102745f4864_0_186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g102745f4864_0_186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g102745f4864_0_186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427" name="Google Shape;427;g102745f4864_0_186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48"/>
          <p:cNvSpPr txBox="1"/>
          <p:nvPr>
            <p:ph idx="1" type="body"/>
          </p:nvPr>
        </p:nvSpPr>
        <p:spPr>
          <a:xfrm>
            <a:off x="1080587" y="3172349"/>
            <a:ext cx="5331088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Nysgerrighed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Opfindsomhed &amp; kreativitet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Visdom &amp; perspektiv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Åbenhed &amp; kritisk tænkning</a:t>
            </a:r>
            <a:endParaRPr/>
          </a:p>
        </p:txBody>
      </p:sp>
      <p:sp>
        <p:nvSpPr>
          <p:cNvPr id="433" name="Google Shape;433;p48"/>
          <p:cNvSpPr txBox="1"/>
          <p:nvPr>
            <p:ph type="title"/>
          </p:nvPr>
        </p:nvSpPr>
        <p:spPr>
          <a:xfrm>
            <a:off x="484972" y="1306092"/>
            <a:ext cx="6522318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24) Du skal til mundtlig eksamen i et fag, som du har haft svært ved.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nu?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438" name="Google Shape;438;g102745f4864_0_19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g102745f4864_0_195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440" name="Google Shape;440;g102745f4864_0_195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g102745f4864_0_195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g102745f4864_0_195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443" name="Google Shape;443;g102745f4864_0_195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86" name="Google Shape;86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5" r="17639" t="12158"/>
          <a:stretch/>
        </p:blipFill>
        <p:spPr>
          <a:xfrm>
            <a:off x="2223025" y="1517080"/>
            <a:ext cx="3939545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5"/>
          <p:cNvSpPr txBox="1"/>
          <p:nvPr>
            <p:ph type="title"/>
          </p:nvPr>
        </p:nvSpPr>
        <p:spPr>
          <a:xfrm>
            <a:off x="281177" y="685427"/>
            <a:ext cx="7886701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88" name="Google Shape;88;p5"/>
          <p:cNvSpPr/>
          <p:nvPr/>
        </p:nvSpPr>
        <p:spPr>
          <a:xfrm rot="2864905">
            <a:off x="4672963" y="3258230"/>
            <a:ext cx="724663" cy="64354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5"/>
          <p:cNvSpPr/>
          <p:nvPr/>
        </p:nvSpPr>
        <p:spPr>
          <a:xfrm rot="-2515627">
            <a:off x="3024576" y="2983752"/>
            <a:ext cx="724663" cy="64354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5"/>
          <p:cNvSpPr/>
          <p:nvPr/>
        </p:nvSpPr>
        <p:spPr>
          <a:xfrm rot="2482036">
            <a:off x="3762619" y="2195877"/>
            <a:ext cx="975360" cy="899572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91" name="Google Shape;91;p5"/>
          <p:cNvPicPr preferRelativeResize="0"/>
          <p:nvPr/>
        </p:nvPicPr>
        <p:blipFill rotWithShape="1">
          <a:blip r:embed="rId4">
            <a:alphaModFix/>
          </a:blip>
          <a:srcRect b="22492" l="17432" r="18940" t="16332"/>
          <a:stretch/>
        </p:blipFill>
        <p:spPr>
          <a:xfrm>
            <a:off x="2377440" y="1802982"/>
            <a:ext cx="3694176" cy="3835873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 txBox="1"/>
          <p:nvPr>
            <p:ph idx="1" type="body"/>
          </p:nvPr>
        </p:nvSpPr>
        <p:spPr>
          <a:xfrm>
            <a:off x="2285325" y="2601535"/>
            <a:ext cx="4900782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Lederevner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Lyst til at lære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Optimisme &amp; håb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Opfindsomhed &amp; kreativitet </a:t>
            </a:r>
            <a:endParaRPr/>
          </a:p>
        </p:txBody>
      </p:sp>
      <p:sp>
        <p:nvSpPr>
          <p:cNvPr id="97" name="Google Shape;97;p6"/>
          <p:cNvSpPr txBox="1"/>
          <p:nvPr>
            <p:ph type="title"/>
          </p:nvPr>
        </p:nvSpPr>
        <p:spPr>
          <a:xfrm>
            <a:off x="1294148" y="1043975"/>
            <a:ext cx="6555704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3) I har gruppearbejde i klassen, og din gruppe har svært ved opgaven.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her?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02" name="Google Shape;102;g102745f4864_0_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g102745f4864_0_0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104" name="Google Shape;104;g102745f4864_0_0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102745f4864_0_0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g102745f4864_0_0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107" name="Google Shape;107;g102745f4864_0_0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"/>
          <p:cNvSpPr txBox="1"/>
          <p:nvPr>
            <p:ph idx="1" type="body"/>
          </p:nvPr>
        </p:nvSpPr>
        <p:spPr>
          <a:xfrm>
            <a:off x="1605618" y="2341925"/>
            <a:ext cx="4900782" cy="2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Nysgerrighed 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Mod &amp; tapperhed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Social forståelse</a:t>
            </a:r>
            <a:endParaRPr/>
          </a:p>
          <a:p>
            <a:pPr indent="-457200" lvl="0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da-DK" sz="2800"/>
              <a:t>Venlighed </a:t>
            </a:r>
            <a:endParaRPr/>
          </a:p>
        </p:txBody>
      </p:sp>
      <p:sp>
        <p:nvSpPr>
          <p:cNvPr id="113" name="Google Shape;113;p8"/>
          <p:cNvSpPr txBox="1"/>
          <p:nvPr>
            <p:ph type="title"/>
          </p:nvPr>
        </p:nvSpPr>
        <p:spPr>
          <a:xfrm>
            <a:off x="115684" y="979520"/>
            <a:ext cx="7880651" cy="1128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CB5"/>
              </a:buClr>
              <a:buSzPts val="2800"/>
              <a:buFont typeface="Bitter Medium"/>
              <a:buNone/>
            </a:pPr>
            <a:r>
              <a:rPr lang="da-DK" sz="2800">
                <a:solidFill>
                  <a:srgbClr val="00ACB5"/>
                </a:solidFill>
              </a:rPr>
              <a:t>4) Du skal til en fest, hvor du kun kender nogle få. </a:t>
            </a:r>
            <a:br>
              <a:rPr lang="da-DK" sz="2800">
                <a:solidFill>
                  <a:srgbClr val="00ACB5"/>
                </a:solidFill>
              </a:rPr>
            </a:br>
            <a:r>
              <a:rPr lang="da-DK" sz="2800">
                <a:solidFill>
                  <a:srgbClr val="00ACB5"/>
                </a:solidFill>
              </a:rPr>
              <a:t>Hvilken styrke kan du bruge for at få en god fest?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18" name="Google Shape;118;g102745f4864_0_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1043" l="15128" r="17635" t="12157"/>
          <a:stretch/>
        </p:blipFill>
        <p:spPr>
          <a:xfrm>
            <a:off x="2223025" y="1517080"/>
            <a:ext cx="3939600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102745f4864_0_9"/>
          <p:cNvSpPr txBox="1"/>
          <p:nvPr>
            <p:ph type="title"/>
          </p:nvPr>
        </p:nvSpPr>
        <p:spPr>
          <a:xfrm>
            <a:off x="404869" y="662482"/>
            <a:ext cx="78867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itter Medium"/>
              <a:buNone/>
            </a:pPr>
            <a:r>
              <a:rPr lang="da-DK"/>
              <a:t>Hvilken styrke har du valgt?</a:t>
            </a:r>
            <a:endParaRPr/>
          </a:p>
        </p:txBody>
      </p:sp>
      <p:sp>
        <p:nvSpPr>
          <p:cNvPr id="120" name="Google Shape;120;g102745f4864_0_9"/>
          <p:cNvSpPr/>
          <p:nvPr/>
        </p:nvSpPr>
        <p:spPr>
          <a:xfrm rot="2865110">
            <a:off x="4672926" y="3258195"/>
            <a:ext cx="724630" cy="64350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102745f4864_0_9"/>
          <p:cNvSpPr/>
          <p:nvPr/>
        </p:nvSpPr>
        <p:spPr>
          <a:xfrm rot="-2515742">
            <a:off x="3024521" y="2983792"/>
            <a:ext cx="724623" cy="64347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g102745f4864_0_9"/>
          <p:cNvSpPr/>
          <p:nvPr/>
        </p:nvSpPr>
        <p:spPr>
          <a:xfrm rot="2482295">
            <a:off x="3762542" y="2195884"/>
            <a:ext cx="975429" cy="8995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405D7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123" name="Google Shape;123;g102745f4864_0_9"/>
          <p:cNvPicPr preferRelativeResize="0"/>
          <p:nvPr/>
        </p:nvPicPr>
        <p:blipFill rotWithShape="1">
          <a:blip r:embed="rId4">
            <a:alphaModFix/>
          </a:blip>
          <a:srcRect b="22493" l="17434" r="18936" t="16333"/>
          <a:stretch/>
        </p:blipFill>
        <p:spPr>
          <a:xfrm>
            <a:off x="2377440" y="1802982"/>
            <a:ext cx="3694200" cy="3835800"/>
          </a:xfrm>
          <a:prstGeom prst="ellipse">
            <a:avLst/>
          </a:prstGeom>
          <a:noFill/>
          <a:ln>
            <a:noFill/>
          </a:ln>
          <a:effectLst>
            <a:outerShdw rotWithShape="0" algn="ctr">
              <a:schemeClr val="lt1"/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ma">
  <a:themeElements>
    <a:clrScheme name="Psykiatrifonden 2020">
      <a:dk1>
        <a:srgbClr val="3C3C3B"/>
      </a:dk1>
      <a:lt1>
        <a:srgbClr val="FFFFFF"/>
      </a:lt1>
      <a:dk2>
        <a:srgbClr val="3C3C3B"/>
      </a:dk2>
      <a:lt2>
        <a:srgbClr val="F2F2F2"/>
      </a:lt2>
      <a:accent1>
        <a:srgbClr val="5880A5"/>
      </a:accent1>
      <a:accent2>
        <a:srgbClr val="62A6A8"/>
      </a:accent2>
      <a:accent3>
        <a:srgbClr val="AD6569"/>
      </a:accent3>
      <a:accent4>
        <a:srgbClr val="EFBD68"/>
      </a:accent4>
      <a:accent5>
        <a:srgbClr val="263C51"/>
      </a:accent5>
      <a:accent6>
        <a:srgbClr val="005C66"/>
      </a:accent6>
      <a:hlink>
        <a:srgbClr val="795F2E"/>
      </a:hlink>
      <a:folHlink>
        <a:srgbClr val="71394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2020-12-07T10:45:15Z</dcterms:created>
  <dc:creator>Design for Climate</dc:creator>
</cp:coreProperties>
</file>